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7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309" r:id="rId11"/>
    <p:sldId id="316" r:id="rId12"/>
    <p:sldId id="315" r:id="rId13"/>
    <p:sldId id="317" r:id="rId14"/>
    <p:sldId id="31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8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00AA8-3569-4997-9B56-98EAD482DF5B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8B8D50-DB9D-4A0D-B6E1-4B7C0AA32088}">
      <dgm:prSet phldrT="[Text]"/>
      <dgm:spPr/>
      <dgm:t>
        <a:bodyPr/>
        <a:lstStyle/>
        <a:p>
          <a:r>
            <a:rPr lang="ka-GE" b="1">
              <a:latin typeface="Arimo"/>
            </a:rPr>
            <a:t>თანასწორობა</a:t>
          </a:r>
          <a:endParaRPr lang="en-US" dirty="0"/>
        </a:p>
      </dgm:t>
    </dgm:pt>
    <dgm:pt modelId="{AA9FCD7C-C4C1-4DF0-8C28-D5FDA8A88491}" type="parTrans" cxnId="{AD09CBA2-7BB1-4D1D-845D-0002C482ADDE}">
      <dgm:prSet/>
      <dgm:spPr/>
      <dgm:t>
        <a:bodyPr/>
        <a:lstStyle/>
        <a:p>
          <a:endParaRPr lang="en-US"/>
        </a:p>
      </dgm:t>
    </dgm:pt>
    <dgm:pt modelId="{4D1938E9-98B4-4458-97D2-2D9AD5935D88}" type="sibTrans" cxnId="{AD09CBA2-7BB1-4D1D-845D-0002C482ADDE}">
      <dgm:prSet/>
      <dgm:spPr/>
      <dgm:t>
        <a:bodyPr/>
        <a:lstStyle/>
        <a:p>
          <a:endParaRPr lang="en-US"/>
        </a:p>
      </dgm:t>
    </dgm:pt>
    <dgm:pt modelId="{A719BB41-603B-4DEB-8725-2EC105D275A9}">
      <dgm:prSet phldrT="[Text]"/>
      <dgm:spPr/>
      <dgm:t>
        <a:bodyPr/>
        <a:lstStyle/>
        <a:p>
          <a:r>
            <a:rPr lang="ka-GE" b="1">
              <a:latin typeface="Arimo"/>
            </a:rPr>
            <a:t>განვითარება</a:t>
          </a:r>
          <a:endParaRPr lang="en-US" dirty="0"/>
        </a:p>
      </dgm:t>
    </dgm:pt>
    <dgm:pt modelId="{9CA8398F-4C7B-47A9-BAD3-E9BCD7586097}" type="parTrans" cxnId="{D91BBD85-630A-4F9C-A6EF-0E4DC907457E}">
      <dgm:prSet/>
      <dgm:spPr/>
      <dgm:t>
        <a:bodyPr/>
        <a:lstStyle/>
        <a:p>
          <a:endParaRPr lang="en-US"/>
        </a:p>
      </dgm:t>
    </dgm:pt>
    <dgm:pt modelId="{D1E352D4-B469-44AE-B577-153492191721}" type="sibTrans" cxnId="{D91BBD85-630A-4F9C-A6EF-0E4DC907457E}">
      <dgm:prSet/>
      <dgm:spPr/>
      <dgm:t>
        <a:bodyPr/>
        <a:lstStyle/>
        <a:p>
          <a:endParaRPr lang="en-US"/>
        </a:p>
      </dgm:t>
    </dgm:pt>
    <dgm:pt modelId="{B98F55AB-7FD3-46B4-8147-B02D03E148E3}">
      <dgm:prSet phldrT="[Text]"/>
      <dgm:spPr/>
      <dgm:t>
        <a:bodyPr/>
        <a:lstStyle/>
        <a:p>
          <a:r>
            <a:rPr lang="ka-GE" b="1">
              <a:latin typeface="Arimo"/>
            </a:rPr>
            <a:t>პასუხისმგებლობა</a:t>
          </a:r>
          <a:endParaRPr lang="en-US" dirty="0"/>
        </a:p>
      </dgm:t>
    </dgm:pt>
    <dgm:pt modelId="{B32B3901-9AFA-40AB-9E1A-689385252FB0}" type="parTrans" cxnId="{FDFD29A6-CA93-48AD-9FFB-D3E262F4E42F}">
      <dgm:prSet/>
      <dgm:spPr/>
      <dgm:t>
        <a:bodyPr/>
        <a:lstStyle/>
        <a:p>
          <a:endParaRPr lang="en-US"/>
        </a:p>
      </dgm:t>
    </dgm:pt>
    <dgm:pt modelId="{6BE6EB68-19C7-4882-8BFB-5652B5BCF08A}" type="sibTrans" cxnId="{FDFD29A6-CA93-48AD-9FFB-D3E262F4E42F}">
      <dgm:prSet/>
      <dgm:spPr/>
      <dgm:t>
        <a:bodyPr/>
        <a:lstStyle/>
        <a:p>
          <a:endParaRPr lang="en-US"/>
        </a:p>
      </dgm:t>
    </dgm:pt>
    <dgm:pt modelId="{5B0FFD42-1EB4-45AB-A2B8-36376A575A0D}">
      <dgm:prSet phldrT="[Text]"/>
      <dgm:spPr/>
      <dgm:t>
        <a:bodyPr/>
        <a:lstStyle/>
        <a:p>
          <a:r>
            <a:rPr lang="ka-GE" b="1">
              <a:latin typeface="Merriweather"/>
            </a:rPr>
            <a:t>პარტნიორობა</a:t>
          </a:r>
          <a:endParaRPr lang="en-US" dirty="0"/>
        </a:p>
      </dgm:t>
    </dgm:pt>
    <dgm:pt modelId="{1F9A8BED-59B5-4E7B-9C45-DF074DD382F5}" type="parTrans" cxnId="{5D244ABE-AC37-4360-83F8-F67EF5DE7DB6}">
      <dgm:prSet/>
      <dgm:spPr/>
      <dgm:t>
        <a:bodyPr/>
        <a:lstStyle/>
        <a:p>
          <a:endParaRPr lang="en-US"/>
        </a:p>
      </dgm:t>
    </dgm:pt>
    <dgm:pt modelId="{1975D964-DA70-4B1D-9960-6247A758538A}" type="sibTrans" cxnId="{5D244ABE-AC37-4360-83F8-F67EF5DE7DB6}">
      <dgm:prSet/>
      <dgm:spPr/>
      <dgm:t>
        <a:bodyPr/>
        <a:lstStyle/>
        <a:p>
          <a:endParaRPr lang="en-US"/>
        </a:p>
      </dgm:t>
    </dgm:pt>
    <dgm:pt modelId="{AE0FB537-7D91-4488-86A9-0FE0FCD1C854}">
      <dgm:prSet phldrT="[Text]"/>
      <dgm:spPr/>
      <dgm:t>
        <a:bodyPr/>
        <a:lstStyle/>
        <a:p>
          <a:r>
            <a:rPr lang="ka-GE" b="1">
              <a:latin typeface="Arimo"/>
            </a:rPr>
            <a:t>გაზიარება</a:t>
          </a:r>
          <a:endParaRPr lang="en-US" dirty="0"/>
        </a:p>
      </dgm:t>
    </dgm:pt>
    <dgm:pt modelId="{314AB397-75A6-4DED-91A8-ADDF6E12BAAD}" type="parTrans" cxnId="{E573FBDD-98F4-4BE4-ACC7-8D1C446967E0}">
      <dgm:prSet/>
      <dgm:spPr/>
      <dgm:t>
        <a:bodyPr/>
        <a:lstStyle/>
        <a:p>
          <a:endParaRPr lang="en-US"/>
        </a:p>
      </dgm:t>
    </dgm:pt>
    <dgm:pt modelId="{24382867-B3A8-4E24-809D-86DD2AAF797A}" type="sibTrans" cxnId="{E573FBDD-98F4-4BE4-ACC7-8D1C446967E0}">
      <dgm:prSet/>
      <dgm:spPr/>
      <dgm:t>
        <a:bodyPr/>
        <a:lstStyle/>
        <a:p>
          <a:endParaRPr lang="en-US"/>
        </a:p>
      </dgm:t>
    </dgm:pt>
    <dgm:pt modelId="{DE2346E3-4FD1-46FE-B359-F19492278AAA}" type="pres">
      <dgm:prSet presAssocID="{94300AA8-3569-4997-9B56-98EAD482DF5B}" presName="cycle" presStyleCnt="0">
        <dgm:presLayoutVars>
          <dgm:dir/>
          <dgm:resizeHandles val="exact"/>
        </dgm:presLayoutVars>
      </dgm:prSet>
      <dgm:spPr/>
    </dgm:pt>
    <dgm:pt modelId="{17861F7A-883B-4ADB-8EE6-93BB7FDA3C52}" type="pres">
      <dgm:prSet presAssocID="{A18B8D50-DB9D-4A0D-B6E1-4B7C0AA32088}" presName="dummy" presStyleCnt="0"/>
      <dgm:spPr/>
    </dgm:pt>
    <dgm:pt modelId="{DAF62B34-16D0-4ADA-8BBA-C3B865B439CC}" type="pres">
      <dgm:prSet presAssocID="{A18B8D50-DB9D-4A0D-B6E1-4B7C0AA32088}" presName="node" presStyleLbl="revTx" presStyleIdx="0" presStyleCnt="5">
        <dgm:presLayoutVars>
          <dgm:bulletEnabled val="1"/>
        </dgm:presLayoutVars>
      </dgm:prSet>
      <dgm:spPr/>
    </dgm:pt>
    <dgm:pt modelId="{FC89AB50-0434-4265-92E8-B1C4E004BAEB}" type="pres">
      <dgm:prSet presAssocID="{4D1938E9-98B4-4458-97D2-2D9AD5935D88}" presName="sibTrans" presStyleLbl="node1" presStyleIdx="0" presStyleCnt="5"/>
      <dgm:spPr/>
    </dgm:pt>
    <dgm:pt modelId="{A1190BCC-49F1-4B88-811B-317684F5DDAD}" type="pres">
      <dgm:prSet presAssocID="{A719BB41-603B-4DEB-8725-2EC105D275A9}" presName="dummy" presStyleCnt="0"/>
      <dgm:spPr/>
    </dgm:pt>
    <dgm:pt modelId="{A940BD2B-0F5B-4B4F-A1F6-643385112773}" type="pres">
      <dgm:prSet presAssocID="{A719BB41-603B-4DEB-8725-2EC105D275A9}" presName="node" presStyleLbl="revTx" presStyleIdx="1" presStyleCnt="5">
        <dgm:presLayoutVars>
          <dgm:bulletEnabled val="1"/>
        </dgm:presLayoutVars>
      </dgm:prSet>
      <dgm:spPr/>
    </dgm:pt>
    <dgm:pt modelId="{1AB28FBC-59F6-4CC3-A406-F1EB520EFCD9}" type="pres">
      <dgm:prSet presAssocID="{D1E352D4-B469-44AE-B577-153492191721}" presName="sibTrans" presStyleLbl="node1" presStyleIdx="1" presStyleCnt="5"/>
      <dgm:spPr/>
    </dgm:pt>
    <dgm:pt modelId="{71B9D934-6F95-479B-84BC-9E0C91C2EF36}" type="pres">
      <dgm:prSet presAssocID="{B98F55AB-7FD3-46B4-8147-B02D03E148E3}" presName="dummy" presStyleCnt="0"/>
      <dgm:spPr/>
    </dgm:pt>
    <dgm:pt modelId="{3F8928CA-732E-4D5D-A2C6-846469908276}" type="pres">
      <dgm:prSet presAssocID="{B98F55AB-7FD3-46B4-8147-B02D03E148E3}" presName="node" presStyleLbl="revTx" presStyleIdx="2" presStyleCnt="5">
        <dgm:presLayoutVars>
          <dgm:bulletEnabled val="1"/>
        </dgm:presLayoutVars>
      </dgm:prSet>
      <dgm:spPr/>
    </dgm:pt>
    <dgm:pt modelId="{412B862A-1265-4B1C-B116-C1F8FF84A0DD}" type="pres">
      <dgm:prSet presAssocID="{6BE6EB68-19C7-4882-8BFB-5652B5BCF08A}" presName="sibTrans" presStyleLbl="node1" presStyleIdx="2" presStyleCnt="5"/>
      <dgm:spPr/>
    </dgm:pt>
    <dgm:pt modelId="{19F5AC03-9BD3-4AEF-AC7F-9A933B798AE7}" type="pres">
      <dgm:prSet presAssocID="{5B0FFD42-1EB4-45AB-A2B8-36376A575A0D}" presName="dummy" presStyleCnt="0"/>
      <dgm:spPr/>
    </dgm:pt>
    <dgm:pt modelId="{021E6543-510C-4DE1-B591-A61D856D55C5}" type="pres">
      <dgm:prSet presAssocID="{5B0FFD42-1EB4-45AB-A2B8-36376A575A0D}" presName="node" presStyleLbl="revTx" presStyleIdx="3" presStyleCnt="5">
        <dgm:presLayoutVars>
          <dgm:bulletEnabled val="1"/>
        </dgm:presLayoutVars>
      </dgm:prSet>
      <dgm:spPr/>
    </dgm:pt>
    <dgm:pt modelId="{8EE29D7C-E0D4-4ACB-9785-E098B33099B3}" type="pres">
      <dgm:prSet presAssocID="{1975D964-DA70-4B1D-9960-6247A758538A}" presName="sibTrans" presStyleLbl="node1" presStyleIdx="3" presStyleCnt="5"/>
      <dgm:spPr/>
    </dgm:pt>
    <dgm:pt modelId="{22CAD43B-67B4-4A7B-A418-4B0DB2258675}" type="pres">
      <dgm:prSet presAssocID="{AE0FB537-7D91-4488-86A9-0FE0FCD1C854}" presName="dummy" presStyleCnt="0"/>
      <dgm:spPr/>
    </dgm:pt>
    <dgm:pt modelId="{6AD54552-7103-43A1-A0D0-B1F2AAB1F5F7}" type="pres">
      <dgm:prSet presAssocID="{AE0FB537-7D91-4488-86A9-0FE0FCD1C854}" presName="node" presStyleLbl="revTx" presStyleIdx="4" presStyleCnt="5">
        <dgm:presLayoutVars>
          <dgm:bulletEnabled val="1"/>
        </dgm:presLayoutVars>
      </dgm:prSet>
      <dgm:spPr/>
    </dgm:pt>
    <dgm:pt modelId="{8505E055-BDEF-4895-96F6-125EBAB7E84D}" type="pres">
      <dgm:prSet presAssocID="{24382867-B3A8-4E24-809D-86DD2AAF797A}" presName="sibTrans" presStyleLbl="node1" presStyleIdx="4" presStyleCnt="5"/>
      <dgm:spPr/>
    </dgm:pt>
  </dgm:ptLst>
  <dgm:cxnLst>
    <dgm:cxn modelId="{CA975B18-1688-4A8F-92BA-2600D3548F9D}" type="presOf" srcId="{1975D964-DA70-4B1D-9960-6247A758538A}" destId="{8EE29D7C-E0D4-4ACB-9785-E098B33099B3}" srcOrd="0" destOrd="0" presId="urn:microsoft.com/office/officeart/2005/8/layout/cycle1"/>
    <dgm:cxn modelId="{01773C5A-A2BA-4BD6-9275-A3F2841C0A89}" type="presOf" srcId="{5B0FFD42-1EB4-45AB-A2B8-36376A575A0D}" destId="{021E6543-510C-4DE1-B591-A61D856D55C5}" srcOrd="0" destOrd="0" presId="urn:microsoft.com/office/officeart/2005/8/layout/cycle1"/>
    <dgm:cxn modelId="{C8C7FD7A-4B62-4A00-BB6C-A84E4155E79C}" type="presOf" srcId="{A719BB41-603B-4DEB-8725-2EC105D275A9}" destId="{A940BD2B-0F5B-4B4F-A1F6-643385112773}" srcOrd="0" destOrd="0" presId="urn:microsoft.com/office/officeart/2005/8/layout/cycle1"/>
    <dgm:cxn modelId="{D91BBD85-630A-4F9C-A6EF-0E4DC907457E}" srcId="{94300AA8-3569-4997-9B56-98EAD482DF5B}" destId="{A719BB41-603B-4DEB-8725-2EC105D275A9}" srcOrd="1" destOrd="0" parTransId="{9CA8398F-4C7B-47A9-BAD3-E9BCD7586097}" sibTransId="{D1E352D4-B469-44AE-B577-153492191721}"/>
    <dgm:cxn modelId="{505CCF8A-170F-48CE-8132-647DCE87FB95}" type="presOf" srcId="{24382867-B3A8-4E24-809D-86DD2AAF797A}" destId="{8505E055-BDEF-4895-96F6-125EBAB7E84D}" srcOrd="0" destOrd="0" presId="urn:microsoft.com/office/officeart/2005/8/layout/cycle1"/>
    <dgm:cxn modelId="{4073AA94-B268-44D7-BAC0-12540428C8A2}" type="presOf" srcId="{94300AA8-3569-4997-9B56-98EAD482DF5B}" destId="{DE2346E3-4FD1-46FE-B359-F19492278AAA}" srcOrd="0" destOrd="0" presId="urn:microsoft.com/office/officeart/2005/8/layout/cycle1"/>
    <dgm:cxn modelId="{1F329B97-951B-4587-9372-E872310885DD}" type="presOf" srcId="{D1E352D4-B469-44AE-B577-153492191721}" destId="{1AB28FBC-59F6-4CC3-A406-F1EB520EFCD9}" srcOrd="0" destOrd="0" presId="urn:microsoft.com/office/officeart/2005/8/layout/cycle1"/>
    <dgm:cxn modelId="{AD09CBA2-7BB1-4D1D-845D-0002C482ADDE}" srcId="{94300AA8-3569-4997-9B56-98EAD482DF5B}" destId="{A18B8D50-DB9D-4A0D-B6E1-4B7C0AA32088}" srcOrd="0" destOrd="0" parTransId="{AA9FCD7C-C4C1-4DF0-8C28-D5FDA8A88491}" sibTransId="{4D1938E9-98B4-4458-97D2-2D9AD5935D88}"/>
    <dgm:cxn modelId="{FDFD29A6-CA93-48AD-9FFB-D3E262F4E42F}" srcId="{94300AA8-3569-4997-9B56-98EAD482DF5B}" destId="{B98F55AB-7FD3-46B4-8147-B02D03E148E3}" srcOrd="2" destOrd="0" parTransId="{B32B3901-9AFA-40AB-9E1A-689385252FB0}" sibTransId="{6BE6EB68-19C7-4882-8BFB-5652B5BCF08A}"/>
    <dgm:cxn modelId="{5D244ABE-AC37-4360-83F8-F67EF5DE7DB6}" srcId="{94300AA8-3569-4997-9B56-98EAD482DF5B}" destId="{5B0FFD42-1EB4-45AB-A2B8-36376A575A0D}" srcOrd="3" destOrd="0" parTransId="{1F9A8BED-59B5-4E7B-9C45-DF074DD382F5}" sibTransId="{1975D964-DA70-4B1D-9960-6247A758538A}"/>
    <dgm:cxn modelId="{480F7FD4-34DC-4FDB-9DC6-80C5435E160D}" type="presOf" srcId="{B98F55AB-7FD3-46B4-8147-B02D03E148E3}" destId="{3F8928CA-732E-4D5D-A2C6-846469908276}" srcOrd="0" destOrd="0" presId="urn:microsoft.com/office/officeart/2005/8/layout/cycle1"/>
    <dgm:cxn modelId="{E573FBDD-98F4-4BE4-ACC7-8D1C446967E0}" srcId="{94300AA8-3569-4997-9B56-98EAD482DF5B}" destId="{AE0FB537-7D91-4488-86A9-0FE0FCD1C854}" srcOrd="4" destOrd="0" parTransId="{314AB397-75A6-4DED-91A8-ADDF6E12BAAD}" sibTransId="{24382867-B3A8-4E24-809D-86DD2AAF797A}"/>
    <dgm:cxn modelId="{5D2AE2E1-255E-4ED7-AB92-3FEA1E0DE825}" type="presOf" srcId="{AE0FB537-7D91-4488-86A9-0FE0FCD1C854}" destId="{6AD54552-7103-43A1-A0D0-B1F2AAB1F5F7}" srcOrd="0" destOrd="0" presId="urn:microsoft.com/office/officeart/2005/8/layout/cycle1"/>
    <dgm:cxn modelId="{3A5BEAE4-5964-4679-A80B-4B0671B2DB8B}" type="presOf" srcId="{A18B8D50-DB9D-4A0D-B6E1-4B7C0AA32088}" destId="{DAF62B34-16D0-4ADA-8BBA-C3B865B439CC}" srcOrd="0" destOrd="0" presId="urn:microsoft.com/office/officeart/2005/8/layout/cycle1"/>
    <dgm:cxn modelId="{A2FA23E9-B1B4-4AEA-961A-9EF5690939BD}" type="presOf" srcId="{6BE6EB68-19C7-4882-8BFB-5652B5BCF08A}" destId="{412B862A-1265-4B1C-B116-C1F8FF84A0DD}" srcOrd="0" destOrd="0" presId="urn:microsoft.com/office/officeart/2005/8/layout/cycle1"/>
    <dgm:cxn modelId="{1BC1BFF9-5DEB-4C53-9B35-AD36A448FEB1}" type="presOf" srcId="{4D1938E9-98B4-4458-97D2-2D9AD5935D88}" destId="{FC89AB50-0434-4265-92E8-B1C4E004BAEB}" srcOrd="0" destOrd="0" presId="urn:microsoft.com/office/officeart/2005/8/layout/cycle1"/>
    <dgm:cxn modelId="{F3BC6F9E-98FB-4BB1-B2EA-F736C62B18B5}" type="presParOf" srcId="{DE2346E3-4FD1-46FE-B359-F19492278AAA}" destId="{17861F7A-883B-4ADB-8EE6-93BB7FDA3C52}" srcOrd="0" destOrd="0" presId="urn:microsoft.com/office/officeart/2005/8/layout/cycle1"/>
    <dgm:cxn modelId="{EEF23B4B-464C-4A3D-8B94-2F93121EBD74}" type="presParOf" srcId="{DE2346E3-4FD1-46FE-B359-F19492278AAA}" destId="{DAF62B34-16D0-4ADA-8BBA-C3B865B439CC}" srcOrd="1" destOrd="0" presId="urn:microsoft.com/office/officeart/2005/8/layout/cycle1"/>
    <dgm:cxn modelId="{2FB9EBBC-05A0-4F9B-9902-E3A21545A9B9}" type="presParOf" srcId="{DE2346E3-4FD1-46FE-B359-F19492278AAA}" destId="{FC89AB50-0434-4265-92E8-B1C4E004BAEB}" srcOrd="2" destOrd="0" presId="urn:microsoft.com/office/officeart/2005/8/layout/cycle1"/>
    <dgm:cxn modelId="{F8DE333A-92C8-44D9-BB53-9052DAA929FF}" type="presParOf" srcId="{DE2346E3-4FD1-46FE-B359-F19492278AAA}" destId="{A1190BCC-49F1-4B88-811B-317684F5DDAD}" srcOrd="3" destOrd="0" presId="urn:microsoft.com/office/officeart/2005/8/layout/cycle1"/>
    <dgm:cxn modelId="{25451725-F18B-4FA2-A208-EEFDE8CAF676}" type="presParOf" srcId="{DE2346E3-4FD1-46FE-B359-F19492278AAA}" destId="{A940BD2B-0F5B-4B4F-A1F6-643385112773}" srcOrd="4" destOrd="0" presId="urn:microsoft.com/office/officeart/2005/8/layout/cycle1"/>
    <dgm:cxn modelId="{631139B4-F95B-4D38-B6A9-F17C9AB8BAD5}" type="presParOf" srcId="{DE2346E3-4FD1-46FE-B359-F19492278AAA}" destId="{1AB28FBC-59F6-4CC3-A406-F1EB520EFCD9}" srcOrd="5" destOrd="0" presId="urn:microsoft.com/office/officeart/2005/8/layout/cycle1"/>
    <dgm:cxn modelId="{7A22D319-A9E7-4D9B-B6AA-7271DB0C3FDE}" type="presParOf" srcId="{DE2346E3-4FD1-46FE-B359-F19492278AAA}" destId="{71B9D934-6F95-479B-84BC-9E0C91C2EF36}" srcOrd="6" destOrd="0" presId="urn:microsoft.com/office/officeart/2005/8/layout/cycle1"/>
    <dgm:cxn modelId="{D67B2843-0C8B-4FE2-9AB0-372BD920BD1D}" type="presParOf" srcId="{DE2346E3-4FD1-46FE-B359-F19492278AAA}" destId="{3F8928CA-732E-4D5D-A2C6-846469908276}" srcOrd="7" destOrd="0" presId="urn:microsoft.com/office/officeart/2005/8/layout/cycle1"/>
    <dgm:cxn modelId="{DA683535-6339-46CA-B96F-A850F02699F9}" type="presParOf" srcId="{DE2346E3-4FD1-46FE-B359-F19492278AAA}" destId="{412B862A-1265-4B1C-B116-C1F8FF84A0DD}" srcOrd="8" destOrd="0" presId="urn:microsoft.com/office/officeart/2005/8/layout/cycle1"/>
    <dgm:cxn modelId="{5C45CB5E-F09B-4B6B-9B65-144DF861E53B}" type="presParOf" srcId="{DE2346E3-4FD1-46FE-B359-F19492278AAA}" destId="{19F5AC03-9BD3-4AEF-AC7F-9A933B798AE7}" srcOrd="9" destOrd="0" presId="urn:microsoft.com/office/officeart/2005/8/layout/cycle1"/>
    <dgm:cxn modelId="{63F9D8AB-D0CF-4B06-8400-C449A865B58D}" type="presParOf" srcId="{DE2346E3-4FD1-46FE-B359-F19492278AAA}" destId="{021E6543-510C-4DE1-B591-A61D856D55C5}" srcOrd="10" destOrd="0" presId="urn:microsoft.com/office/officeart/2005/8/layout/cycle1"/>
    <dgm:cxn modelId="{F97E7BB5-DFD4-4E51-978D-3471A960CD6B}" type="presParOf" srcId="{DE2346E3-4FD1-46FE-B359-F19492278AAA}" destId="{8EE29D7C-E0D4-4ACB-9785-E098B33099B3}" srcOrd="11" destOrd="0" presId="urn:microsoft.com/office/officeart/2005/8/layout/cycle1"/>
    <dgm:cxn modelId="{C9CB978E-FEBC-4AA9-82B8-991A773D9277}" type="presParOf" srcId="{DE2346E3-4FD1-46FE-B359-F19492278AAA}" destId="{22CAD43B-67B4-4A7B-A418-4B0DB2258675}" srcOrd="12" destOrd="0" presId="urn:microsoft.com/office/officeart/2005/8/layout/cycle1"/>
    <dgm:cxn modelId="{618F5489-A99D-408E-8EA9-C306FA3EDFD5}" type="presParOf" srcId="{DE2346E3-4FD1-46FE-B359-F19492278AAA}" destId="{6AD54552-7103-43A1-A0D0-B1F2AAB1F5F7}" srcOrd="13" destOrd="0" presId="urn:microsoft.com/office/officeart/2005/8/layout/cycle1"/>
    <dgm:cxn modelId="{798F7F04-DB4F-4358-A7BD-F1FDC8987039}" type="presParOf" srcId="{DE2346E3-4FD1-46FE-B359-F19492278AAA}" destId="{8505E055-BDEF-4895-96F6-125EBAB7E84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62B34-16D0-4ADA-8BBA-C3B865B439CC}">
      <dsp:nvSpPr>
        <dsp:cNvPr id="0" name=""/>
        <dsp:cNvSpPr/>
      </dsp:nvSpPr>
      <dsp:spPr>
        <a:xfrm>
          <a:off x="4431376" y="36194"/>
          <a:ext cx="1246722" cy="124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kern="1200">
              <a:latin typeface="Arimo"/>
            </a:rPr>
            <a:t>თანასწორობა</a:t>
          </a:r>
          <a:endParaRPr lang="en-US" sz="1100" kern="1200" dirty="0"/>
        </a:p>
      </dsp:txBody>
      <dsp:txXfrm>
        <a:off x="4431376" y="36194"/>
        <a:ext cx="1246722" cy="1246722"/>
      </dsp:txXfrm>
    </dsp:sp>
    <dsp:sp modelId="{FC89AB50-0434-4265-92E8-B1C4E004BAEB}">
      <dsp:nvSpPr>
        <dsp:cNvPr id="0" name=""/>
        <dsp:cNvSpPr/>
      </dsp:nvSpPr>
      <dsp:spPr>
        <a:xfrm>
          <a:off x="1493154" y="-532"/>
          <a:ext cx="4681223" cy="4681223"/>
        </a:xfrm>
        <a:prstGeom prst="circularArrow">
          <a:avLst>
            <a:gd name="adj1" fmla="val 5193"/>
            <a:gd name="adj2" fmla="val 335415"/>
            <a:gd name="adj3" fmla="val 21295271"/>
            <a:gd name="adj4" fmla="val 19764461"/>
            <a:gd name="adj5" fmla="val 60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40BD2B-0F5B-4B4F-A1F6-643385112773}">
      <dsp:nvSpPr>
        <dsp:cNvPr id="0" name=""/>
        <dsp:cNvSpPr/>
      </dsp:nvSpPr>
      <dsp:spPr>
        <a:xfrm>
          <a:off x="5185978" y="2358620"/>
          <a:ext cx="1246722" cy="124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kern="1200">
              <a:latin typeface="Arimo"/>
            </a:rPr>
            <a:t>განვითარება</a:t>
          </a:r>
          <a:endParaRPr lang="en-US" sz="1100" kern="1200" dirty="0"/>
        </a:p>
      </dsp:txBody>
      <dsp:txXfrm>
        <a:off x="5185978" y="2358620"/>
        <a:ext cx="1246722" cy="1246722"/>
      </dsp:txXfrm>
    </dsp:sp>
    <dsp:sp modelId="{1AB28FBC-59F6-4CC3-A406-F1EB520EFCD9}">
      <dsp:nvSpPr>
        <dsp:cNvPr id="0" name=""/>
        <dsp:cNvSpPr/>
      </dsp:nvSpPr>
      <dsp:spPr>
        <a:xfrm>
          <a:off x="1493154" y="-532"/>
          <a:ext cx="4681223" cy="4681223"/>
        </a:xfrm>
        <a:prstGeom prst="circularArrow">
          <a:avLst>
            <a:gd name="adj1" fmla="val 5193"/>
            <a:gd name="adj2" fmla="val 335415"/>
            <a:gd name="adj3" fmla="val 4016801"/>
            <a:gd name="adj4" fmla="val 2251502"/>
            <a:gd name="adj5" fmla="val 60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8928CA-732E-4D5D-A2C6-846469908276}">
      <dsp:nvSpPr>
        <dsp:cNvPr id="0" name=""/>
        <dsp:cNvSpPr/>
      </dsp:nvSpPr>
      <dsp:spPr>
        <a:xfrm>
          <a:off x="3210404" y="3793959"/>
          <a:ext cx="1246722" cy="124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kern="1200">
              <a:latin typeface="Arimo"/>
            </a:rPr>
            <a:t>პასუხისმგებლობა</a:t>
          </a:r>
          <a:endParaRPr lang="en-US" sz="1100" kern="1200" dirty="0"/>
        </a:p>
      </dsp:txBody>
      <dsp:txXfrm>
        <a:off x="3210404" y="3793959"/>
        <a:ext cx="1246722" cy="1246722"/>
      </dsp:txXfrm>
    </dsp:sp>
    <dsp:sp modelId="{412B862A-1265-4B1C-B116-C1F8FF84A0DD}">
      <dsp:nvSpPr>
        <dsp:cNvPr id="0" name=""/>
        <dsp:cNvSpPr/>
      </dsp:nvSpPr>
      <dsp:spPr>
        <a:xfrm>
          <a:off x="1493154" y="-532"/>
          <a:ext cx="4681223" cy="4681223"/>
        </a:xfrm>
        <a:prstGeom prst="circularArrow">
          <a:avLst>
            <a:gd name="adj1" fmla="val 5193"/>
            <a:gd name="adj2" fmla="val 335415"/>
            <a:gd name="adj3" fmla="val 8213083"/>
            <a:gd name="adj4" fmla="val 6447784"/>
            <a:gd name="adj5" fmla="val 60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1E6543-510C-4DE1-B591-A61D856D55C5}">
      <dsp:nvSpPr>
        <dsp:cNvPr id="0" name=""/>
        <dsp:cNvSpPr/>
      </dsp:nvSpPr>
      <dsp:spPr>
        <a:xfrm>
          <a:off x="1234830" y="2358620"/>
          <a:ext cx="1246722" cy="124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kern="1200">
              <a:latin typeface="Merriweather"/>
            </a:rPr>
            <a:t>პარტნიორობა</a:t>
          </a:r>
          <a:endParaRPr lang="en-US" sz="1100" kern="1200" dirty="0"/>
        </a:p>
      </dsp:txBody>
      <dsp:txXfrm>
        <a:off x="1234830" y="2358620"/>
        <a:ext cx="1246722" cy="1246722"/>
      </dsp:txXfrm>
    </dsp:sp>
    <dsp:sp modelId="{8EE29D7C-E0D4-4ACB-9785-E098B33099B3}">
      <dsp:nvSpPr>
        <dsp:cNvPr id="0" name=""/>
        <dsp:cNvSpPr/>
      </dsp:nvSpPr>
      <dsp:spPr>
        <a:xfrm>
          <a:off x="1493154" y="-532"/>
          <a:ext cx="4681223" cy="4681223"/>
        </a:xfrm>
        <a:prstGeom prst="circularArrow">
          <a:avLst>
            <a:gd name="adj1" fmla="val 5193"/>
            <a:gd name="adj2" fmla="val 335415"/>
            <a:gd name="adj3" fmla="val 12300124"/>
            <a:gd name="adj4" fmla="val 10769314"/>
            <a:gd name="adj5" fmla="val 60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D54552-7103-43A1-A0D0-B1F2AAB1F5F7}">
      <dsp:nvSpPr>
        <dsp:cNvPr id="0" name=""/>
        <dsp:cNvSpPr/>
      </dsp:nvSpPr>
      <dsp:spPr>
        <a:xfrm>
          <a:off x="1989432" y="36194"/>
          <a:ext cx="1246722" cy="1246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kern="1200">
              <a:latin typeface="Arimo"/>
            </a:rPr>
            <a:t>გაზიარება</a:t>
          </a:r>
          <a:endParaRPr lang="en-US" sz="1100" kern="1200" dirty="0"/>
        </a:p>
      </dsp:txBody>
      <dsp:txXfrm>
        <a:off x="1989432" y="36194"/>
        <a:ext cx="1246722" cy="1246722"/>
      </dsp:txXfrm>
    </dsp:sp>
    <dsp:sp modelId="{8505E055-BDEF-4895-96F6-125EBAB7E84D}">
      <dsp:nvSpPr>
        <dsp:cNvPr id="0" name=""/>
        <dsp:cNvSpPr/>
      </dsp:nvSpPr>
      <dsp:spPr>
        <a:xfrm>
          <a:off x="1493154" y="-532"/>
          <a:ext cx="4681223" cy="4681223"/>
        </a:xfrm>
        <a:prstGeom prst="circularArrow">
          <a:avLst>
            <a:gd name="adj1" fmla="val 5193"/>
            <a:gd name="adj2" fmla="val 335415"/>
            <a:gd name="adj3" fmla="val 16867783"/>
            <a:gd name="adj4" fmla="val 15196802"/>
            <a:gd name="adj5" fmla="val 60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6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9"/>
            <a:ext cx="7278624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257800"/>
            <a:ext cx="7278624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390526"/>
            <a:ext cx="7339584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1584" y="6356351"/>
            <a:ext cx="6315456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51517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7" y="268288"/>
            <a:ext cx="2185943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5" y="268288"/>
            <a:ext cx="961015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171950"/>
            <a:ext cx="7277225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1" y="5257800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1" y="389966"/>
            <a:ext cx="7333129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130" y="6356351"/>
            <a:ext cx="631214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1" y="2877671"/>
            <a:ext cx="7529156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5270" y="268288"/>
            <a:ext cx="1465431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3429000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1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800" y="6356351"/>
            <a:ext cx="2163483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70821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4773706"/>
            <a:ext cx="39624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1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1"/>
            <a:ext cx="867783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1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57" y="-874548"/>
            <a:ext cx="12498489" cy="83323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4730" y="374414"/>
            <a:ext cx="10285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b="1" dirty="0">
                <a:solidFill>
                  <a:srgbClr val="7F7F7F"/>
                </a:solidFill>
              </a:rPr>
              <a:t>პროფესიული განათლების განვითარების საერთაშორისო ინსტიტუტი</a:t>
            </a: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950" y="4945853"/>
            <a:ext cx="10536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INTERNATIONAL INSTITUTE FOR VOCATIONAL EDUCATION AND TRAINING SYSTEM DEVELOPMENT </a:t>
            </a:r>
          </a:p>
        </p:txBody>
      </p:sp>
    </p:spTree>
    <p:extLst>
      <p:ext uri="{BB962C8B-B14F-4D97-AF65-F5344CB8AC3E}">
        <p14:creationId xmlns:p14="http://schemas.microsoft.com/office/powerpoint/2010/main" val="101381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5013" y="1267452"/>
            <a:ext cx="11658319" cy="5123410"/>
            <a:chOff x="0" y="690661"/>
            <a:chExt cx="12197955" cy="49966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" y="690661"/>
              <a:ext cx="4065985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985" y="690664"/>
              <a:ext cx="4065984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76663"/>
              <a:ext cx="4065985" cy="271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984" y="2976662"/>
              <a:ext cx="4065987" cy="27106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68" y="2976662"/>
              <a:ext cx="4065987" cy="27106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67" y="690662"/>
              <a:ext cx="4060034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35F8555-FB93-4319-B504-1DFF7AA86B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11" name="Google Shape;83;p17">
            <a:extLst>
              <a:ext uri="{FF2B5EF4-FFF2-40B4-BE49-F238E27FC236}">
                <a16:creationId xmlns:a16="http://schemas.microsoft.com/office/drawing/2014/main" id="{3BE1F377-C452-442E-95B8-9BD1F9E5FD6C}"/>
              </a:ext>
            </a:extLst>
          </p:cNvPr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84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ving room filled with furniture and a fireplace&#10;&#10;Description automatically generated">
            <a:extLst>
              <a:ext uri="{FF2B5EF4-FFF2-40B4-BE49-F238E27FC236}">
                <a16:creationId xmlns:a16="http://schemas.microsoft.com/office/drawing/2014/main" id="{0D68BB73-34B5-4B45-8545-64CA232EF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-3" b="-3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5" name="Picture 4" descr="A close up of a door&#10;&#10;Description automatically generated">
            <a:extLst>
              <a:ext uri="{FF2B5EF4-FFF2-40B4-BE49-F238E27FC236}">
                <a16:creationId xmlns:a16="http://schemas.microsoft.com/office/drawing/2014/main" id="{B9ACC988-68C5-4071-AA6D-73CA534FFF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r="-3" b="11970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6" name="Picture 5" descr="A large room&#10;&#10;Description automatically generated">
            <a:extLst>
              <a:ext uri="{FF2B5EF4-FFF2-40B4-BE49-F238E27FC236}">
                <a16:creationId xmlns:a16="http://schemas.microsoft.com/office/drawing/2014/main" id="{FF2D9C9D-9C5D-419E-BC55-FD2F001382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 r="-3" b="-3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7" name="Picture 6" descr="A glass door&#10;&#10;Description automatically generated">
            <a:extLst>
              <a:ext uri="{FF2B5EF4-FFF2-40B4-BE49-F238E27FC236}">
                <a16:creationId xmlns:a16="http://schemas.microsoft.com/office/drawing/2014/main" id="{247E945B-73CD-49F6-AA43-73F6523F9B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r="-3" b="10970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  <p:pic>
        <p:nvPicPr>
          <p:cNvPr id="9" name="Google Shape;83;p17">
            <a:extLst>
              <a:ext uri="{FF2B5EF4-FFF2-40B4-BE49-F238E27FC236}">
                <a16:creationId xmlns:a16="http://schemas.microsoft.com/office/drawing/2014/main" id="{57908752-0FA0-4BA3-99AD-D727E95B13CA}"/>
              </a:ext>
            </a:extLst>
          </p:cNvPr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70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036" y="210048"/>
            <a:ext cx="6786642" cy="58646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HOME – </a:t>
            </a:r>
            <a:r>
              <a:rPr lang="ka-GE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პირველი მაცხოვრებლები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354B210-02AB-4929-BC0B-1B4AAEE823E2}"/>
              </a:ext>
            </a:extLst>
          </p:cNvPr>
          <p:cNvGraphicFramePr/>
          <p:nvPr/>
        </p:nvGraphicFramePr>
        <p:xfrm>
          <a:off x="2212072" y="1940730"/>
          <a:ext cx="7667532" cy="504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Picture 31" descr="10394125_760432924050211_5060501487669816911_n.png">
            <a:extLst>
              <a:ext uri="{FF2B5EF4-FFF2-40B4-BE49-F238E27FC236}">
                <a16:creationId xmlns:a16="http://schemas.microsoft.com/office/drawing/2014/main" id="{85933541-40E5-4C0B-ADF8-A4D36C1DA6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2" t="21975" r="26639" b="14168"/>
          <a:stretch/>
        </p:blipFill>
        <p:spPr>
          <a:xfrm>
            <a:off x="8213711" y="5038407"/>
            <a:ext cx="1101979" cy="1325563"/>
          </a:xfrm>
          <a:prstGeom prst="rect">
            <a:avLst/>
          </a:prstGeom>
        </p:spPr>
      </p:pic>
      <p:pic>
        <p:nvPicPr>
          <p:cNvPr id="35" name="Picture 34" descr="HRPA_WEB_RGB-04.jpg">
            <a:extLst>
              <a:ext uri="{FF2B5EF4-FFF2-40B4-BE49-F238E27FC236}">
                <a16:creationId xmlns:a16="http://schemas.microsoft.com/office/drawing/2014/main" id="{891C4358-1AA9-4A85-8D38-DFE87FD2FA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0" t="21976" r="31029" b="22716"/>
          <a:stretch/>
        </p:blipFill>
        <p:spPr>
          <a:xfrm>
            <a:off x="2312396" y="2627198"/>
            <a:ext cx="1060987" cy="1024106"/>
          </a:xfrm>
          <a:prstGeom prst="rect">
            <a:avLst/>
          </a:prstGeom>
        </p:spPr>
      </p:pic>
      <p:pic>
        <p:nvPicPr>
          <p:cNvPr id="36" name="Picture 35" descr="ATD_WEB_RGB-04.jpg">
            <a:extLst>
              <a:ext uri="{FF2B5EF4-FFF2-40B4-BE49-F238E27FC236}">
                <a16:creationId xmlns:a16="http://schemas.microsoft.com/office/drawing/2014/main" id="{1F8FABC7-8FD8-4827-9C0E-9DD623D09F3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0" t="26667" r="35967" b="26667"/>
          <a:stretch/>
        </p:blipFill>
        <p:spPr>
          <a:xfrm>
            <a:off x="5630005" y="1041389"/>
            <a:ext cx="931990" cy="1024106"/>
          </a:xfrm>
          <a:prstGeom prst="rect">
            <a:avLst/>
          </a:prstGeom>
        </p:spPr>
      </p:pic>
      <p:pic>
        <p:nvPicPr>
          <p:cNvPr id="41" name="Picture 40" descr="VET_WEB_RGB-04.jpg">
            <a:extLst>
              <a:ext uri="{FF2B5EF4-FFF2-40B4-BE49-F238E27FC236}">
                <a16:creationId xmlns:a16="http://schemas.microsoft.com/office/drawing/2014/main" id="{3972AB11-3AB4-4756-8D8A-4725CE4ECE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6" t="24691" r="33004" b="23457"/>
          <a:stretch/>
        </p:blipFill>
        <p:spPr>
          <a:xfrm>
            <a:off x="8486820" y="2774412"/>
            <a:ext cx="994845" cy="102410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D6660F5-0B65-4E54-B8F7-F4139C12A8F5}"/>
              </a:ext>
            </a:extLst>
          </p:cNvPr>
          <p:cNvGrpSpPr/>
          <p:nvPr/>
        </p:nvGrpSpPr>
        <p:grpSpPr>
          <a:xfrm>
            <a:off x="2776963" y="5246341"/>
            <a:ext cx="1163580" cy="1246534"/>
            <a:chOff x="5994400" y="611985"/>
            <a:chExt cx="1163580" cy="1246534"/>
          </a:xfrm>
        </p:grpSpPr>
        <p:pic>
          <p:nvPicPr>
            <p:cNvPr id="43" name="Picture 42" descr="ICDC.png">
              <a:extLst>
                <a:ext uri="{FF2B5EF4-FFF2-40B4-BE49-F238E27FC236}">
                  <a16:creationId xmlns:a16="http://schemas.microsoft.com/office/drawing/2014/main" id="{72787012-4BDB-46E6-A898-7531D39B2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14"/>
            <a:stretch/>
          </p:blipFill>
          <p:spPr>
            <a:xfrm>
              <a:off x="5994400" y="611985"/>
              <a:ext cx="1021703" cy="1112151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2123E1-C736-4B19-94F7-186BDB3B291D}"/>
                </a:ext>
              </a:extLst>
            </p:cNvPr>
            <p:cNvSpPr/>
            <p:nvPr/>
          </p:nvSpPr>
          <p:spPr>
            <a:xfrm>
              <a:off x="6874225" y="1325712"/>
              <a:ext cx="283755" cy="532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45" name="Picture 4" descr="Image result for person icon">
            <a:extLst>
              <a:ext uri="{FF2B5EF4-FFF2-40B4-BE49-F238E27FC236}">
                <a16:creationId xmlns:a16="http://schemas.microsoft.com/office/drawing/2014/main" id="{A74FA141-E72C-499C-A51F-C00E13BA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33" y="3317363"/>
            <a:ext cx="2136913" cy="21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76CC1B1-870E-45D4-9571-63C221E03D9D}"/>
              </a:ext>
            </a:extLst>
          </p:cNvPr>
          <p:cNvSpPr txBox="1"/>
          <p:nvPr/>
        </p:nvSpPr>
        <p:spPr>
          <a:xfrm>
            <a:off x="4831284" y="3999919"/>
            <a:ext cx="233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261074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CA3B-8B0A-4C43-83FF-6FBEF0B3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პირველი ნაბიჯი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92F17-D024-4931-BB94-286912DA3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მასწავლებლის ეთიკის კოდექსი და მასწავლებლის სტანდარტი</a:t>
            </a:r>
          </a:p>
          <a:p>
            <a:pPr lvl="1"/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დამოკიდებულებების კვლევა</a:t>
            </a:r>
          </a:p>
          <a:p>
            <a:pPr lvl="1"/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საერთაშორისო სტანდარტების გაცნობა</a:t>
            </a:r>
          </a:p>
          <a:p>
            <a:pPr lvl="1"/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კომპეტენციებზე დაფუძნებულ სისტემის შექმნა</a:t>
            </a:r>
          </a:p>
          <a:p>
            <a:pPr lvl="1"/>
            <a:endParaRPr lang="ka-GE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ka-GE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დირექტორების ტრეინინგი</a:t>
            </a:r>
          </a:p>
          <a:p>
            <a:pPr lvl="1"/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სტრატეგიული განვითარების გეგმა</a:t>
            </a:r>
          </a:p>
          <a:p>
            <a:pPr lvl="1"/>
            <a:r>
              <a:rPr lang="ka-GE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ადამიანური კაპიტალის მართვა</a:t>
            </a:r>
          </a:p>
          <a:p>
            <a:pPr lvl="1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1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11C102-7881-4A2A-AFA5-9290205B0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8090" y="3163078"/>
            <a:ext cx="9566335" cy="1184987"/>
          </a:xfrm>
        </p:spPr>
        <p:txBody>
          <a:bodyPr>
            <a:normAutofit/>
          </a:bodyPr>
          <a:lstStyle/>
          <a:p>
            <a:r>
              <a:rPr lang="ka-GE" sz="6000" dirty="0"/>
              <a:t>კითხვები ? დისკუსია</a:t>
            </a:r>
            <a:endParaRPr lang="en-US" sz="6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EE8D30-0F25-42F7-A749-962B723CB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1" y="5365102"/>
            <a:ext cx="7277224" cy="51126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INTERNATIONAL INSTITUTE FOR VOCATIONAL EDUCATION AND TRAINING SYSTEM DEVELOPMENT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5FCA8-5EE7-49DE-BDA9-3278878F9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t="35361" r="20857" b="36143"/>
          <a:stretch/>
        </p:blipFill>
        <p:spPr>
          <a:xfrm>
            <a:off x="2165765" y="614869"/>
            <a:ext cx="5999894" cy="18932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E8D11F-68B0-4571-8C2C-C2B7D903E1F9}"/>
              </a:ext>
            </a:extLst>
          </p:cNvPr>
          <p:cNvSpPr/>
          <p:nvPr/>
        </p:nvSpPr>
        <p:spPr>
          <a:xfrm>
            <a:off x="4191743" y="5026548"/>
            <a:ext cx="71916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70" dirty="0">
                <a:solidFill>
                  <a:srgbClr val="7F7F7F"/>
                </a:solidFill>
              </a:rPr>
              <a:t>პროფესიული განათლების განვითარების საერთაშორისო ინსტიტუტი</a:t>
            </a:r>
            <a:endParaRPr lang="en-US" sz="167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2311" y="1021514"/>
            <a:ext cx="3829252" cy="1085850"/>
          </a:xfrm>
        </p:spPr>
        <p:txBody>
          <a:bodyPr/>
          <a:lstStyle/>
          <a:p>
            <a:r>
              <a:rPr lang="ka-GE" dirty="0">
                <a:solidFill>
                  <a:schemeClr val="bg1"/>
                </a:solidFill>
                <a:latin typeface="Sylfaen (body)"/>
                <a:cs typeface="Sylfaen (body)"/>
              </a:rPr>
              <a:t>მისია</a:t>
            </a:r>
            <a:endParaRPr lang="en-US" dirty="0">
              <a:solidFill>
                <a:schemeClr val="bg1"/>
              </a:solidFill>
              <a:latin typeface="Sylfaen (body)"/>
              <a:cs typeface="Sylfaen (body)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2574" y="3926915"/>
            <a:ext cx="8806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i="1" dirty="0">
                <a:solidFill>
                  <a:schemeClr val="bg1">
                    <a:lumMod val="50000"/>
                  </a:schemeClr>
                </a:solidFill>
              </a:rPr>
              <a:t>პროფესიული განათლების სფეროში არსებული საერთაშორისო საუკეთესო პრაქტიკების და გამოცდილებების გაზიარება</a:t>
            </a:r>
          </a:p>
          <a:p>
            <a:endParaRPr lang="ka-GE" sz="20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a-GE" sz="2000" b="1" i="1" dirty="0">
                <a:solidFill>
                  <a:schemeClr val="bg1">
                    <a:lumMod val="50000"/>
                  </a:schemeClr>
                </a:solidFill>
              </a:rPr>
              <a:t>დაინტერესებული მხარეების ჩართულობითა და საერთო ძალისხმევით, სფეროს განვითარების ერთიანი პლატფორმის, სწავლებისა და დასაქმების თანამედროვე და ინოვაციური სისტემების შექმნა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VET_WEB_RGB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2" t="24215" r="32809" b="25039"/>
          <a:stretch/>
        </p:blipFill>
        <p:spPr>
          <a:xfrm>
            <a:off x="1624173" y="494037"/>
            <a:ext cx="2332465" cy="23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2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46" y="995082"/>
            <a:ext cx="4083069" cy="690035"/>
          </a:xfrm>
        </p:spPr>
        <p:txBody>
          <a:bodyPr>
            <a:normAutofit/>
          </a:bodyPr>
          <a:lstStyle/>
          <a:p>
            <a:pPr algn="ctr"/>
            <a:r>
              <a:rPr lang="ka-GE" sz="3600" dirty="0">
                <a:latin typeface="Sylfaen (body)"/>
                <a:cs typeface="Sylfaen (body)"/>
              </a:rPr>
              <a:t>ღირებულებები</a:t>
            </a:r>
            <a:endParaRPr lang="en-US" sz="3600" dirty="0">
              <a:latin typeface="Sylfaen (body)"/>
              <a:cs typeface="Sylfaen (body)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599" y="2052736"/>
            <a:ext cx="3225283" cy="2230016"/>
          </a:xfrm>
        </p:spPr>
        <p:txBody>
          <a:bodyPr>
            <a:normAutofit/>
          </a:bodyPr>
          <a:lstStyle/>
          <a:p>
            <a:pPr marL="457200" indent="-457200" fontAlgn="base">
              <a:buFont typeface="Arial"/>
              <a:buChar char="•"/>
            </a:pPr>
            <a:r>
              <a:rPr lang="ka-G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განვითარება </a:t>
            </a:r>
          </a:p>
          <a:p>
            <a:pPr marL="457200" indent="-457200" fontAlgn="base">
              <a:buFont typeface="Arial"/>
              <a:buChar char="•"/>
            </a:pPr>
            <a:r>
              <a:rPr lang="ka-G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გაზიარება </a:t>
            </a:r>
          </a:p>
          <a:p>
            <a:pPr marL="457200" indent="-457200" fontAlgn="base">
              <a:buFont typeface="Arial"/>
              <a:buChar char="•"/>
            </a:pPr>
            <a:r>
              <a:rPr lang="ka-G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პროფესიონალიზი</a:t>
            </a:r>
          </a:p>
          <a:p>
            <a:pPr marL="457200" indent="-457200" fontAlgn="base">
              <a:buFont typeface="Arial"/>
              <a:buChar char="•"/>
            </a:pPr>
            <a:r>
              <a:rPr lang="ka-G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პარტნიორობა</a:t>
            </a:r>
          </a:p>
          <a:p>
            <a:pPr marL="457200" indent="-457200" fontAlgn="base">
              <a:buFont typeface="Arial"/>
              <a:buChar char="•"/>
            </a:pPr>
            <a:r>
              <a:rPr lang="ka-G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ჩართულობა</a:t>
            </a:r>
          </a:p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VET_WEB_RGB-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0" t="24394" r="32335" b="22368"/>
          <a:stretch/>
        </p:blipFill>
        <p:spPr>
          <a:xfrm>
            <a:off x="6789786" y="1648485"/>
            <a:ext cx="4066542" cy="40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94602"/>
            <a:ext cx="8677836" cy="1143000"/>
          </a:xfrm>
        </p:spPr>
        <p:txBody>
          <a:bodyPr/>
          <a:lstStyle/>
          <a:p>
            <a:r>
              <a:rPr lang="ka-GE" dirty="0">
                <a:latin typeface="Sylfaen (body)"/>
                <a:cs typeface="Sylfaen (body)"/>
              </a:rPr>
              <a:t>ვისთან ვთანამშრომლობთ</a:t>
            </a:r>
            <a:endParaRPr lang="en-US" dirty="0">
              <a:latin typeface="Sylfaen (body)"/>
              <a:cs typeface="Sylfaen (body)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3675" y="2537927"/>
            <a:ext cx="9635147" cy="3588237"/>
          </a:xfrm>
        </p:spPr>
        <p:txBody>
          <a:bodyPr>
            <a:normAutofit/>
          </a:bodyPr>
          <a:lstStyle/>
          <a:p>
            <a:pPr marL="342900" indent="-342900" fontAlgn="base">
              <a:buFont typeface="Arial"/>
              <a:buChar char="•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პროფესიული საგანმანათლებლო დაწესებულებები</a:t>
            </a:r>
            <a:endParaRPr lang="ka-GE" sz="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buFont typeface="Arial"/>
              <a:buChar char="•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პროფესიული განათლების მიმართულებით მოღვაზე პედაგოგები და პრაქტიკოსი ტრენერები</a:t>
            </a:r>
            <a:endParaRPr lang="ka-GE" sz="7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buFont typeface="Arial"/>
              <a:buChar char="•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განათლების სამინისტროს სისტემა</a:t>
            </a:r>
            <a:endParaRPr lang="ka-GE" sz="7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buFont typeface="Arial"/>
              <a:buChar char="•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საერთაშორისო ორგანიზაციები და პროექტები</a:t>
            </a:r>
            <a:endParaRPr lang="ka-GE" sz="7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buFont typeface="Arial"/>
              <a:buChar char="•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პროფესიული განათლების დარგის ექსპერტები</a:t>
            </a:r>
            <a:endParaRPr lang="ka-GE" sz="7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buFont typeface="Arial"/>
              <a:buChar char="•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პროფესიული განათლების სტუდენტები</a:t>
            </a: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VET_WEB_RGB-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0" t="24394" r="32335" b="22368"/>
          <a:stretch/>
        </p:blipFill>
        <p:spPr>
          <a:xfrm>
            <a:off x="9110613" y="256434"/>
            <a:ext cx="1764793" cy="17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>
                <a:latin typeface="Sylfaen (body)"/>
                <a:cs typeface="Sylfaen (body)"/>
              </a:rPr>
              <a:t>საქმიანობის მიმართულებები</a:t>
            </a:r>
            <a:endParaRPr lang="en-US" sz="3200" dirty="0">
              <a:latin typeface="Sylfaen (body)"/>
              <a:cs typeface="Sylfaen (body)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04565" y="2478443"/>
            <a:ext cx="8660052" cy="3916363"/>
          </a:xfrm>
        </p:spPr>
        <p:txBody>
          <a:bodyPr>
            <a:normAutofit/>
          </a:bodyPr>
          <a:lstStyle/>
          <a:p>
            <a:pPr marL="342900" indent="-342900" fontAlgn="base">
              <a:buFont typeface="Arial"/>
              <a:buChar char="•"/>
            </a:pPr>
            <a:r>
              <a:rPr lang="ka-GE" sz="18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პროფესიული განათლების სფეროში კვლევების განხორციელება </a:t>
            </a:r>
          </a:p>
          <a:p>
            <a:pPr marL="342900" indent="-342900" fontAlgn="base">
              <a:buFont typeface="Arial"/>
              <a:buChar char="•"/>
            </a:pPr>
            <a:r>
              <a:rPr lang="ka-GE" sz="18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საერთაშორისო საუკეთესო პრაქტიკების ანალიზი, ადგილობრივ რეალობაზე ადაპტაცია და დანერგვის ხელშეწყობა</a:t>
            </a:r>
          </a:p>
          <a:p>
            <a:pPr marL="342900" indent="-342900" fontAlgn="base">
              <a:buFont typeface="Arial"/>
              <a:buChar char="•"/>
            </a:pPr>
            <a:r>
              <a:rPr lang="ka-GE" sz="18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ადგილობრივ და საერთაშორისო ექსპერტებთან აქტიური თანმშრომლობა</a:t>
            </a:r>
          </a:p>
          <a:p>
            <a:pPr marL="342900" indent="-342900" fontAlgn="base">
              <a:buFont typeface="Arial"/>
              <a:buChar char="•"/>
            </a:pPr>
            <a:r>
              <a:rPr lang="ka-GE" sz="18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პროფესიულ განათლებაში მოღვაწე პერსონალის პროფესიული განვითარების ხელშეწყობა</a:t>
            </a:r>
          </a:p>
          <a:p>
            <a:pPr marL="342900" indent="-342900" fontAlgn="base">
              <a:buFont typeface="Arial"/>
              <a:buChar char="•"/>
            </a:pPr>
            <a:r>
              <a:rPr lang="ka-GE" sz="18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თანამედროვე მეთოდების და დარგში არსებული ინოვაციური გადაწყვეტიებების დანერგვის ხელშეყობა</a:t>
            </a:r>
            <a:endParaRPr lang="en-US" sz="18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VET_WEB_RGB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2" t="24215" r="32809" b="25039"/>
          <a:stretch/>
        </p:blipFill>
        <p:spPr>
          <a:xfrm>
            <a:off x="598378" y="2789705"/>
            <a:ext cx="1709659" cy="16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4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264" y="1312567"/>
            <a:ext cx="3090590" cy="1035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latin typeface="Sylfaen (body)"/>
                <a:cs typeface="Sylfaen (body)"/>
              </a:rPr>
              <a:t>პროგრამები</a:t>
            </a:r>
            <a:endParaRPr lang="en-US" sz="3600" dirty="0">
              <a:latin typeface="Sylfaen (body)"/>
              <a:cs typeface="Sylfaen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146918" y="2929812"/>
            <a:ext cx="10527604" cy="3432115"/>
          </a:xfrm>
        </p:spPr>
        <p:txBody>
          <a:bodyPr>
            <a:noAutofit/>
          </a:bodyPr>
          <a:lstStyle/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cs typeface="Sylfaen (body)"/>
                <a:sym typeface="Merriweather"/>
              </a:rPr>
              <a:t>ინფორმაციაზე ხელმისაწვდომობის პროგრამა - საუკეთესო პრაქტიკებისა და გამოცდილებების, სწავლების მეთოდებისა და სტანდარტების მონაცემთა ბანკი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ka-GE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cs typeface="Sylfaen (body)"/>
              <a:sym typeface="Merriweather"/>
            </a:endParaRP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cs typeface="Sylfaen (body)"/>
                <a:sym typeface="Merriweather"/>
              </a:rPr>
              <a:t>საჯარო-კერძო პარტნიორობის განვითარების ხელშეწყობის პროგრამა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ka-GE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cs typeface="Sylfaen (body)"/>
              <a:sym typeface="Merriweather"/>
            </a:endParaRP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cs typeface="Sylfaen (body)"/>
                <a:sym typeface="Merriweather"/>
              </a:rPr>
              <a:t>საერთაშორისო და ადგილობრივი ექსპეტების კლუბების განვითარების პროგრამა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ka-GE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cs typeface="Sylfaen (body)"/>
              <a:sym typeface="Merriweather"/>
            </a:endParaRP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cs typeface="Sylfaen (body)"/>
                <a:sym typeface="Merriweather"/>
              </a:rPr>
              <a:t>სკოლებში პროფესიული განათლების პოპულარიზაციის ხელშეწყობის პროგრამა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ka-GE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cs typeface="Sylfaen (body)"/>
              <a:sym typeface="Merriweather"/>
            </a:endParaRP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cs typeface="Sylfaen (body)"/>
                <a:sym typeface="Merriweather"/>
              </a:rPr>
              <a:t>პროფესიული ორიენტაციის კვლევის ინსტრუმენტების განვითარების პროგრამა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ka-GE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cs typeface="Sylfaen (body)"/>
              <a:sym typeface="Merriweather"/>
            </a:endParaRP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ka-GE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cs typeface="Sylfaen (body)"/>
                <a:sym typeface="Merriweather"/>
              </a:rPr>
              <a:t>პროფესიული პროგარმებისა და პროფესიების პოპულარიზაციის პროგრამა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a-GE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cs typeface="Sylfaen (body)"/>
              <a:sym typeface="Merriweather"/>
            </a:endParaRPr>
          </a:p>
        </p:txBody>
      </p:sp>
      <p:pic>
        <p:nvPicPr>
          <p:cNvPr id="6" name="Picture 5" descr="VET_WEB_RGB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2" t="24215" r="32809" b="25039"/>
          <a:stretch/>
        </p:blipFill>
        <p:spPr>
          <a:xfrm>
            <a:off x="1123488" y="512101"/>
            <a:ext cx="1868414" cy="18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3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32300"/>
            <a:ext cx="10058400" cy="4054050"/>
          </a:xfrm>
        </p:spPr>
        <p:txBody>
          <a:bodyPr vert="horz" lIns="91440" tIns="45720" rIns="91440" bIns="45720" rtlCol="0">
            <a:noAutofit/>
          </a:bodyPr>
          <a:lstStyle/>
          <a:p>
            <a:pPr marL="354013" indent="-354013">
              <a:spcBef>
                <a:spcPts val="0"/>
              </a:spcBef>
              <a:buFont typeface="Courier New"/>
              <a:buChar char="o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ylfaen (body)"/>
                <a:cs typeface="Sylfaen (body)"/>
                <a:sym typeface="Merriweather"/>
              </a:rPr>
              <a:t>სწავლების შედეგების შეფასების სისტემის სრულყოფის პროგრამა</a:t>
            </a: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endParaRPr lang="ka-GE" sz="1100" dirty="0">
              <a:solidFill>
                <a:schemeClr val="tx1">
                  <a:lumMod val="95000"/>
                  <a:lumOff val="5000"/>
                </a:schemeClr>
              </a:solidFill>
              <a:latin typeface="Sylfaen (body)"/>
              <a:cs typeface="Sylfaen (body)"/>
              <a:sym typeface="Merriweather"/>
            </a:endParaRP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ylfaen (body)"/>
                <a:cs typeface="Sylfaen (body)"/>
                <a:sym typeface="Merriweather"/>
              </a:rPr>
              <a:t>ხარისხის მართვის სისტემების და სტანდარტების დანერგვის პროგრამა</a:t>
            </a: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endParaRPr lang="ka-GE" sz="1200" dirty="0">
              <a:solidFill>
                <a:schemeClr val="tx1">
                  <a:lumMod val="95000"/>
                  <a:lumOff val="5000"/>
                </a:schemeClr>
              </a:solidFill>
              <a:latin typeface="Sylfaen (body)"/>
              <a:cs typeface="Sylfaen (body)"/>
              <a:sym typeface="Merriweather"/>
            </a:endParaRP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ylfaen (body)"/>
                <a:cs typeface="Sylfaen (body)"/>
                <a:sym typeface="Merriweather"/>
              </a:rPr>
              <a:t>სამოქალაქო ჩართულობისა და მოხალისეობრივი (ვოლუნტეერ) ჩართულობის პროგრამა</a:t>
            </a: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endParaRPr lang="ka-GE" sz="1100" dirty="0">
              <a:solidFill>
                <a:schemeClr val="tx1">
                  <a:lumMod val="95000"/>
                  <a:lumOff val="5000"/>
                </a:schemeClr>
              </a:solidFill>
              <a:latin typeface="Sylfaen (body)"/>
              <a:cs typeface="Sylfaen (body)"/>
              <a:sym typeface="Merriweather"/>
            </a:endParaRP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ylfaen (body)"/>
                <a:cs typeface="Sylfaen (body)"/>
                <a:sym typeface="Merriweather"/>
              </a:rPr>
              <a:t>საზოგადოებაში პროფესიული განათლების მიმართულებით ცნობიერების ამაღლების პროგრამა</a:t>
            </a: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endParaRPr lang="ka-GE" sz="1100" dirty="0">
              <a:solidFill>
                <a:schemeClr val="tx1">
                  <a:lumMod val="95000"/>
                  <a:lumOff val="5000"/>
                </a:schemeClr>
              </a:solidFill>
              <a:latin typeface="Sylfaen (body)"/>
              <a:cs typeface="Sylfaen (body)"/>
              <a:sym typeface="Merriweather"/>
            </a:endParaRP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ylfaen (body)"/>
                <a:cs typeface="Sylfaen (body)"/>
                <a:sym typeface="Merriweather"/>
              </a:rPr>
              <a:t>დამსაქმებლების სჭიროებების კვლევისა და შრომის ბაზარზე  არსებული მოთხოვნებთან საგანმანათლებლო პროგრამების ჰარმონიზაციის პროგრამა</a:t>
            </a: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endParaRPr lang="ka-GE" sz="1100" dirty="0">
              <a:solidFill>
                <a:schemeClr val="tx1">
                  <a:lumMod val="95000"/>
                  <a:lumOff val="5000"/>
                </a:schemeClr>
              </a:solidFill>
              <a:latin typeface="Sylfaen (body)"/>
              <a:cs typeface="Sylfaen (body)"/>
              <a:sym typeface="Merriweather"/>
            </a:endParaRP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ylfaen (body)"/>
                <a:cs typeface="Sylfaen (body)"/>
                <a:sym typeface="Merriweather"/>
              </a:rPr>
              <a:t>პროფესიული დარგის სფეროს პროფესიონალების კომპეტენციების განვითარებისა და პროფესიონალიზმის ამაღლების პროგრამა</a:t>
            </a: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endParaRPr lang="ka-GE" sz="1100" dirty="0">
              <a:solidFill>
                <a:schemeClr val="tx1">
                  <a:lumMod val="95000"/>
                  <a:lumOff val="5000"/>
                </a:schemeClr>
              </a:solidFill>
              <a:latin typeface="Sylfaen (body)"/>
              <a:cs typeface="Sylfaen (body)"/>
              <a:sym typeface="Merriweather"/>
            </a:endParaRP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r>
              <a:rPr lang="ka-G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ylfaen (body)"/>
                <a:cs typeface="Sylfaen (body)"/>
                <a:sym typeface="Merriweather"/>
              </a:rPr>
              <a:t>პროფესიული განათლების მქონე (კუსდამთავრებულების) პირების დასაქმების ხელშეწყობისა და თვითდასაქმების ხელშეწყობის პროგრამა</a:t>
            </a: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Sylfaen (body)"/>
              <a:cs typeface="Sylfaen (body)"/>
            </a:endParaRPr>
          </a:p>
          <a:p>
            <a:pPr marL="354013" indent="-354013">
              <a:spcBef>
                <a:spcPts val="0"/>
              </a:spcBef>
              <a:buFont typeface="Courier New"/>
              <a:buChar char="o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Sylfaen (body)"/>
              <a:cs typeface="Sylfaen (body)"/>
            </a:endParaRPr>
          </a:p>
        </p:txBody>
      </p:sp>
      <p:pic>
        <p:nvPicPr>
          <p:cNvPr id="4" name="Picture 3" descr="VET_WEB_RGB-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0" t="24394" r="32335" b="22368"/>
          <a:stretch/>
        </p:blipFill>
        <p:spPr>
          <a:xfrm>
            <a:off x="7865006" y="280856"/>
            <a:ext cx="1764793" cy="17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38" y="823886"/>
            <a:ext cx="4293066" cy="94670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Sylfaen (body)"/>
                <a:cs typeface="Sylfaen (body)"/>
              </a:rPr>
              <a:t>ინსტრუმენტები</a:t>
            </a:r>
            <a:endParaRPr lang="en-US" sz="4000" b="1" dirty="0">
              <a:latin typeface="Sylfaen (body)"/>
              <a:cs typeface="Sylfaen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86" y="2075480"/>
            <a:ext cx="10661933" cy="4347503"/>
          </a:xfrm>
        </p:spPr>
        <p:txBody>
          <a:bodyPr>
            <a:noAutofit/>
          </a:bodyPr>
          <a:lstStyle/>
          <a:p>
            <a: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სამუშაო შეხვედრები </a:t>
            </a:r>
            <a:r>
              <a:rPr lang="en-US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&amp; </a:t>
            </a: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ვორქშოპები</a:t>
            </a:r>
          </a:p>
          <a:p>
            <a: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მოდერირებული დისკუსიები</a:t>
            </a:r>
          </a:p>
          <a:p>
            <a: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მცირე მასშტაბის პროფესიული კონფერენციები</a:t>
            </a:r>
          </a:p>
          <a:p>
            <a: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გამოწვევების/პრობლემების ანალიზი და მათი გადაწყვეტის ინსტრუმენტების დიაზინი</a:t>
            </a:r>
            <a:endParaRPr lang="en-US" sz="16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ea typeface="Merriweather"/>
              <a:cs typeface="Sylfaen (body)"/>
              <a:sym typeface="Merriweather"/>
            </a:endParaRPr>
          </a:p>
          <a:p>
            <a:pPr marL="457200" lvl="0" indent="-292100">
              <a:spcBef>
                <a:spcPts val="0"/>
              </a:spcBef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პრეზენტაციები</a:t>
            </a:r>
            <a:r>
              <a:rPr lang="en-US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 &amp; </a:t>
            </a: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კლუბური ფორმატის შეხვედრები (</a:t>
            </a:r>
            <a:r>
              <a:rPr lang="en-US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story telling)</a:t>
            </a:r>
          </a:p>
          <a:p>
            <a:pPr marL="45720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ტრენინგები და სემინარები</a:t>
            </a:r>
            <a:endParaRPr lang="en-US" sz="16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ea typeface="Merriweather"/>
              <a:cs typeface="Sylfaen (body)"/>
              <a:sym typeface="Merriweather"/>
            </a:endParaRPr>
          </a:p>
          <a:p>
            <a:pPr marL="45720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სასერთიფიკატო პროგრამები</a:t>
            </a:r>
            <a:endParaRPr lang="en-US" sz="16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ea typeface="Merriweather"/>
              <a:cs typeface="Sylfaen (body)"/>
              <a:sym typeface="Merriweather"/>
            </a:endParaRPr>
          </a:p>
          <a:p>
            <a:pPr marL="45720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საზაფხულო პროგრამები</a:t>
            </a:r>
            <a:endParaRPr lang="en-US" sz="16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ea typeface="Merriweather"/>
              <a:cs typeface="Sylfaen (body)"/>
              <a:sym typeface="Merriweather"/>
            </a:endParaRPr>
          </a:p>
          <a:p>
            <a:pPr marL="45720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მასტერ კლასები</a:t>
            </a:r>
            <a:endParaRPr lang="en-US" sz="16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ea typeface="Merriweather"/>
              <a:cs typeface="Sylfaen (body)"/>
              <a:sym typeface="Merriweather"/>
            </a:endParaRPr>
          </a:p>
          <a:p>
            <a:pPr marL="45720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ვებინარები</a:t>
            </a:r>
            <a:endParaRPr lang="en-US" sz="16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ea typeface="Merriweather"/>
              <a:cs typeface="Sylfaen (body)"/>
              <a:sym typeface="Merriweather"/>
            </a:endParaRPr>
          </a:p>
          <a:p>
            <a: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პროფესიული დისკუსიები</a:t>
            </a:r>
            <a:endParaRPr lang="en-US" sz="16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ea typeface="Merriweather"/>
              <a:cs typeface="Sylfaen (body)"/>
              <a:sym typeface="Merriweather"/>
            </a:endParaRPr>
          </a:p>
          <a:p>
            <a: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ქოუჩინგის და მენტორობის სესიები</a:t>
            </a:r>
          </a:p>
          <a:p>
            <a: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ონლაინ სასწავლო პროგრამები და სერტიფიცირება</a:t>
            </a:r>
            <a:endParaRPr lang="en-US" sz="1600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 (body)"/>
              <a:ea typeface="Merriweather"/>
              <a:cs typeface="Sylfaen (body)"/>
              <a:sym typeface="Merriweather"/>
            </a:endParaRPr>
          </a:p>
          <a:p>
            <a: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ბიზნესის საჭიროებების შეფასება (</a:t>
            </a:r>
            <a:r>
              <a:rPr lang="en-US" sz="1600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TNA</a:t>
            </a:r>
            <a:r>
              <a:rPr lang="en-US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 &amp; BNA</a:t>
            </a: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)</a:t>
            </a:r>
          </a:p>
          <a:p>
            <a: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Calibri Light" panose="020F0302020204030204" pitchFamily="34" charset="0"/>
              <a:buChar char="-"/>
            </a:pPr>
            <a:r>
              <a:rPr lang="ka-GE" sz="16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კვლევები, მათ შორის </a:t>
            </a:r>
            <a:r>
              <a:rPr lang="ka-GE" sz="1600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 (body)"/>
                <a:ea typeface="Merriweather"/>
                <a:cs typeface="Sylfaen (body)"/>
                <a:sym typeface="Merriweather"/>
              </a:rPr>
              <a:t>დიგიტალური</a:t>
            </a:r>
            <a:endParaRPr lang="ka-GE" sz="1600" dirty="0">
              <a:solidFill>
                <a:srgbClr val="0D0D0D"/>
              </a:solidFill>
              <a:latin typeface="Sylfaen (body)"/>
              <a:cs typeface="Sylfaen (body)"/>
            </a:endParaRPr>
          </a:p>
          <a:p>
            <a:endParaRPr lang="en-US" sz="1600" dirty="0">
              <a:solidFill>
                <a:srgbClr val="0D0D0D"/>
              </a:solidFill>
              <a:latin typeface="Sylfaen (body)"/>
              <a:cs typeface="Sylfaen (body)"/>
            </a:endParaRPr>
          </a:p>
          <a:p>
            <a:endParaRPr lang="en-US" sz="1600" dirty="0">
              <a:solidFill>
                <a:srgbClr val="0D0D0D"/>
              </a:solidFill>
              <a:latin typeface="Sylfaen (body)"/>
              <a:cs typeface="Sylfaen (body)"/>
            </a:endParaRPr>
          </a:p>
        </p:txBody>
      </p:sp>
      <p:pic>
        <p:nvPicPr>
          <p:cNvPr id="4" name="Picture 3" descr="VET_WEB_RGB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2" t="24215" r="32809" b="25039"/>
          <a:stretch/>
        </p:blipFill>
        <p:spPr>
          <a:xfrm>
            <a:off x="7888849" y="225396"/>
            <a:ext cx="1709659" cy="16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3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94E5D6-5301-4BB3-BD57-1D147AF40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F1D7C-D300-4DFD-86CC-DACC20004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E37BBF-EB65-4EDE-AA11-FF16104CFE55}"/>
              </a:ext>
            </a:extLst>
          </p:cNvPr>
          <p:cNvSpPr txBox="1">
            <a:spLocks/>
          </p:cNvSpPr>
          <p:nvPr/>
        </p:nvSpPr>
        <p:spPr>
          <a:xfrm>
            <a:off x="616926" y="3237642"/>
            <a:ext cx="5818289" cy="1972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/>
              <a:t>HOME • </a:t>
            </a:r>
            <a:r>
              <a:rPr lang="ka-GE" sz="4800" b="1" dirty="0"/>
              <a:t>სახლი</a:t>
            </a:r>
          </a:p>
        </p:txBody>
      </p:sp>
      <p:sp>
        <p:nvSpPr>
          <p:cNvPr id="7" name="Freeform 50">
            <a:extLst>
              <a:ext uri="{FF2B5EF4-FFF2-40B4-BE49-F238E27FC236}">
                <a16:creationId xmlns:a16="http://schemas.microsoft.com/office/drawing/2014/main" id="{9EA65C55-9E10-4B00-8EB0-F1E4025FA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oogle Shape;83;p17">
            <a:extLst>
              <a:ext uri="{FF2B5EF4-FFF2-40B4-BE49-F238E27FC236}">
                <a16:creationId xmlns:a16="http://schemas.microsoft.com/office/drawing/2014/main" id="{DA3700C5-740F-42A0-9502-416830E677E7}"/>
              </a:ext>
            </a:extLst>
          </p:cNvPr>
          <p:cNvPicPr preferRelativeResize="0"/>
          <p:nvPr/>
        </p:nvPicPr>
        <p:blipFill rotWithShape="1">
          <a:blip r:embed="rId3"/>
          <a:srcRect l="82945" t="73289" r="6608" b="11800"/>
          <a:stretch/>
        </p:blipFill>
        <p:spPr>
          <a:xfrm>
            <a:off x="7921726" y="1697277"/>
            <a:ext cx="3717848" cy="4377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362781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185</TotalTime>
  <Words>342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Arimo</vt:lpstr>
      <vt:lpstr>Calibri Light</vt:lpstr>
      <vt:lpstr>Century Gothic</vt:lpstr>
      <vt:lpstr>Courier New</vt:lpstr>
      <vt:lpstr>Merriweather</vt:lpstr>
      <vt:lpstr>Sylfaen (body)</vt:lpstr>
      <vt:lpstr>Wingdings 2</vt:lpstr>
      <vt:lpstr>Plaza</vt:lpstr>
      <vt:lpstr>PowerPoint Presentation</vt:lpstr>
      <vt:lpstr>მისია</vt:lpstr>
      <vt:lpstr>ღირებულებები</vt:lpstr>
      <vt:lpstr>ვისთან ვთანამშრომლობთ</vt:lpstr>
      <vt:lpstr>საქმიანობის მიმართულებები</vt:lpstr>
      <vt:lpstr>პროგრამები</vt:lpstr>
      <vt:lpstr>PowerPoint Presentation</vt:lpstr>
      <vt:lpstr>ინსტრუმენტები</vt:lpstr>
      <vt:lpstr>PowerPoint Presentation</vt:lpstr>
      <vt:lpstr>PowerPoint Presentation</vt:lpstr>
      <vt:lpstr>PowerPoint Presentation</vt:lpstr>
      <vt:lpstr>HOME – პირველი მაცხოვრებლები</vt:lpstr>
      <vt:lpstr>პირველი ნაბიჯი</vt:lpstr>
      <vt:lpstr>კითხვები ? დისკუსია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პროფესიული განათლების განვითარების საერთაშორისო ინსტიტუტი</dc:title>
  <dc:creator>USER</dc:creator>
  <cp:lastModifiedBy>Sergo Nozadze</cp:lastModifiedBy>
  <cp:revision>23</cp:revision>
  <dcterms:created xsi:type="dcterms:W3CDTF">2019-06-27T18:48:54Z</dcterms:created>
  <dcterms:modified xsi:type="dcterms:W3CDTF">2019-06-28T08:30:32Z</dcterms:modified>
</cp:coreProperties>
</file>